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73" r:id="rId2"/>
    <p:sldId id="257" r:id="rId3"/>
    <p:sldId id="258" r:id="rId4"/>
    <p:sldId id="259" r:id="rId5"/>
    <p:sldId id="260" r:id="rId6"/>
    <p:sldId id="272" r:id="rId7"/>
    <p:sldId id="271" r:id="rId8"/>
    <p:sldId id="270" r:id="rId9"/>
    <p:sldId id="269" r:id="rId10"/>
    <p:sldId id="268" r:id="rId11"/>
    <p:sldId id="267" r:id="rId12"/>
    <p:sldId id="266" r:id="rId13"/>
    <p:sldId id="265" r:id="rId14"/>
    <p:sldId id="264" r:id="rId15"/>
    <p:sldId id="263" r:id="rId16"/>
    <p:sldId id="261" r:id="rId17"/>
    <p:sldId id="26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50" d="100"/>
          <a:sy n="50" d="100"/>
        </p:scale>
        <p:origin x="-116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F2E755-8553-5543-8923-0ECB43F80BAE}" type="datetimeFigureOut">
              <a:rPr lang="en-US" smtClean="0"/>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F2E755-8553-5543-8923-0ECB43F80BAE}" type="datetimeFigureOut">
              <a:rPr lang="en-US" smtClean="0"/>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F2E755-8553-5543-8923-0ECB43F80BAE}" type="datetimeFigureOut">
              <a:rPr lang="en-US" smtClean="0"/>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F2E755-8553-5543-8923-0ECB43F80BAE}" type="datetimeFigureOut">
              <a:rPr lang="en-US" smtClean="0"/>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F2E755-8553-5543-8923-0ECB43F80BAE}" type="datetimeFigureOut">
              <a:rPr lang="en-US" smtClean="0"/>
              <a:t>10/27/11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F2E755-8553-5543-8923-0ECB43F80BAE}" type="datetimeFigureOut">
              <a:rPr lang="en-US" smtClean="0"/>
              <a:t>10/27/11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F2E755-8553-5543-8923-0ECB43F80BAE}" type="datetimeFigureOut">
              <a:rPr lang="en-US" smtClean="0"/>
              <a:t>10/27/11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F2E755-8553-5543-8923-0ECB43F80BAE}" type="datetimeFigureOut">
              <a:rPr lang="en-US" smtClean="0"/>
              <a:t>10/27/11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2E755-8553-5543-8923-0ECB43F80BAE}" type="datetimeFigureOut">
              <a:rPr lang="en-US" smtClean="0"/>
              <a:t>10/27/11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2E755-8553-5543-8923-0ECB43F80BAE}" type="datetimeFigureOut">
              <a:rPr lang="en-US" smtClean="0"/>
              <a:t>10/27/11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2E755-8553-5543-8923-0ECB43F80BAE}" type="datetimeFigureOut">
              <a:rPr lang="en-US" smtClean="0"/>
              <a:t>10/27/11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51622-3B54-2D42-9AD2-5D2AE921CF0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F2E755-8553-5543-8923-0ECB43F80BAE}" type="datetimeFigureOut">
              <a:rPr lang="en-US" smtClean="0"/>
              <a:t>10/27/11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51622-3B54-2D42-9AD2-5D2AE921CF0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0596"/>
            <a:ext cx="8229600" cy="6217427"/>
          </a:xfrm>
        </p:spPr>
        <p:txBody>
          <a:bodyPr>
            <a:normAutofit fontScale="92500" lnSpcReduction="10000"/>
          </a:bodyPr>
          <a:lstStyle/>
          <a:p>
            <a:pPr>
              <a:buNone/>
            </a:pPr>
            <a:r>
              <a:rPr lang="en-US" dirty="0" smtClean="0"/>
              <a:t>With a partner Name the following:</a:t>
            </a:r>
          </a:p>
          <a:p>
            <a:pPr>
              <a:buNone/>
            </a:pPr>
            <a:r>
              <a:rPr lang="en-US" dirty="0" smtClean="0"/>
              <a:t>1.  Aluminum Bromide</a:t>
            </a:r>
          </a:p>
          <a:p>
            <a:pPr>
              <a:buNone/>
            </a:pPr>
            <a:r>
              <a:rPr lang="en-US" dirty="0" smtClean="0"/>
              <a:t>2.  </a:t>
            </a:r>
            <a:r>
              <a:rPr lang="en-US" dirty="0" err="1" smtClean="0"/>
              <a:t>NiS</a:t>
            </a:r>
            <a:endParaRPr lang="en-US" dirty="0" smtClean="0"/>
          </a:p>
          <a:p>
            <a:pPr marL="514350" indent="-514350">
              <a:buAutoNum type="arabicPeriod" startAt="3"/>
            </a:pPr>
            <a:r>
              <a:rPr lang="en-US" dirty="0" err="1" smtClean="0"/>
              <a:t>Iron(III</a:t>
            </a:r>
            <a:r>
              <a:rPr lang="en-US" dirty="0" smtClean="0"/>
              <a:t>) Oxide</a:t>
            </a:r>
          </a:p>
          <a:p>
            <a:pPr marL="514350" indent="-514350">
              <a:buAutoNum type="arabicPeriod" startAt="3"/>
            </a:pPr>
            <a:r>
              <a:rPr lang="en-US" dirty="0" smtClean="0"/>
              <a:t>CaCl</a:t>
            </a:r>
            <a:r>
              <a:rPr lang="en-US" baseline="-25000" dirty="0" smtClean="0"/>
              <a:t>2</a:t>
            </a:r>
          </a:p>
          <a:p>
            <a:pPr marL="514350" indent="-514350">
              <a:buAutoNum type="arabicPeriod" startAt="3"/>
            </a:pPr>
            <a:r>
              <a:rPr lang="en-US" dirty="0" smtClean="0"/>
              <a:t>SF</a:t>
            </a:r>
            <a:r>
              <a:rPr lang="en-US" baseline="-25000" dirty="0" smtClean="0"/>
              <a:t>2</a:t>
            </a:r>
          </a:p>
          <a:p>
            <a:pPr marL="514350" indent="-514350">
              <a:buNone/>
            </a:pPr>
            <a:endParaRPr lang="en-US" dirty="0" smtClean="0"/>
          </a:p>
          <a:p>
            <a:pPr marL="514350" indent="-514350">
              <a:buAutoNum type="arabicPeriod"/>
            </a:pPr>
            <a:r>
              <a:rPr lang="en-US" dirty="0" smtClean="0"/>
              <a:t>AgBr</a:t>
            </a:r>
            <a:r>
              <a:rPr lang="en-US" baseline="-25000" dirty="0" smtClean="0"/>
              <a:t>3</a:t>
            </a:r>
          </a:p>
          <a:p>
            <a:pPr marL="514350" indent="-514350">
              <a:buAutoNum type="arabicPeriod"/>
            </a:pPr>
            <a:r>
              <a:rPr lang="en-US" dirty="0" smtClean="0"/>
              <a:t>Nickel (II) Sulfide</a:t>
            </a:r>
          </a:p>
          <a:p>
            <a:pPr marL="514350" indent="-514350">
              <a:buAutoNum type="arabicPeriod"/>
            </a:pPr>
            <a:r>
              <a:rPr lang="en-US" dirty="0" smtClean="0"/>
              <a:t>Fe</a:t>
            </a:r>
            <a:r>
              <a:rPr lang="en-US" baseline="-25000" dirty="0" smtClean="0"/>
              <a:t>2</a:t>
            </a:r>
            <a:r>
              <a:rPr lang="en-US" dirty="0" smtClean="0"/>
              <a:t>O</a:t>
            </a:r>
            <a:r>
              <a:rPr lang="en-US" baseline="-25000" dirty="0" smtClean="0"/>
              <a:t>3</a:t>
            </a:r>
          </a:p>
          <a:p>
            <a:pPr marL="514350" indent="-514350">
              <a:buAutoNum type="arabicPeriod"/>
            </a:pPr>
            <a:r>
              <a:rPr lang="en-US" dirty="0" smtClean="0"/>
              <a:t>Calcium chloride</a:t>
            </a:r>
          </a:p>
          <a:p>
            <a:pPr marL="514350" indent="-514350">
              <a:buAutoNum type="arabicPeriod"/>
            </a:pPr>
            <a:r>
              <a:rPr lang="en-US" dirty="0" smtClean="0"/>
              <a:t>Sulfur </a:t>
            </a:r>
            <a:r>
              <a:rPr lang="en-US" dirty="0" err="1" smtClean="0"/>
              <a:t>difluoride</a:t>
            </a:r>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260" y="516888"/>
            <a:ext cx="8907740" cy="5609275"/>
          </a:xfrm>
        </p:spPr>
        <p:txBody>
          <a:bodyPr/>
          <a:lstStyle/>
          <a:p>
            <a:pPr>
              <a:buNone/>
            </a:pPr>
            <a:r>
              <a:rPr lang="en-US" dirty="0" smtClean="0"/>
              <a:t>To see this occur on an ionic level, we will rewrite molecular equation as a net ionic equation.</a:t>
            </a:r>
          </a:p>
          <a:p>
            <a:pPr>
              <a:buNone/>
            </a:pPr>
            <a:r>
              <a:rPr lang="en-US" dirty="0" smtClean="0"/>
              <a:t>Molecular equation: </a:t>
            </a:r>
          </a:p>
          <a:p>
            <a:pPr>
              <a:buNone/>
            </a:pPr>
            <a:r>
              <a:rPr lang="en-US" dirty="0" smtClean="0"/>
              <a:t>MgCl</a:t>
            </a:r>
            <a:r>
              <a:rPr lang="en-US" baseline="-25000" dirty="0" smtClean="0"/>
              <a:t>2(aq)</a:t>
            </a:r>
            <a:r>
              <a:rPr lang="en-US" dirty="0" smtClean="0"/>
              <a:t> + 2AgNO</a:t>
            </a:r>
            <a:r>
              <a:rPr lang="en-US" baseline="-25000" dirty="0" smtClean="0"/>
              <a:t>3(aq)</a:t>
            </a:r>
            <a:r>
              <a:rPr lang="en-US" dirty="0" smtClean="0"/>
              <a:t> </a:t>
            </a:r>
            <a:r>
              <a:rPr lang="en-US" dirty="0" err="1" smtClean="0">
                <a:sym typeface="Wingdings"/>
              </a:rPr>
              <a:t></a:t>
            </a:r>
            <a:r>
              <a:rPr lang="en-US" dirty="0" smtClean="0">
                <a:sym typeface="Wingdings"/>
              </a:rPr>
              <a:t> 2AgCl</a:t>
            </a:r>
            <a:r>
              <a:rPr lang="en-US" baseline="-25000" dirty="0" smtClean="0">
                <a:sym typeface="Wingdings"/>
              </a:rPr>
              <a:t>(s)</a:t>
            </a:r>
            <a:r>
              <a:rPr lang="en-US" dirty="0" smtClean="0">
                <a:sym typeface="Wingdings"/>
              </a:rPr>
              <a:t> + Mg(NO</a:t>
            </a:r>
            <a:r>
              <a:rPr lang="en-US" baseline="-25000" dirty="0" smtClean="0">
                <a:sym typeface="Wingdings"/>
              </a:rPr>
              <a:t>3</a:t>
            </a:r>
            <a:r>
              <a:rPr lang="en-US" dirty="0" smtClean="0">
                <a:sym typeface="Wingdings"/>
              </a:rPr>
              <a:t>)</a:t>
            </a:r>
            <a:r>
              <a:rPr lang="en-US" baseline="-25000" dirty="0" smtClean="0">
                <a:sym typeface="Wingdings"/>
              </a:rPr>
              <a:t>2(aq)</a:t>
            </a:r>
            <a:endParaRPr lang="en-US" dirty="0" smtClean="0"/>
          </a:p>
          <a:p>
            <a:pPr>
              <a:buNone/>
            </a:pPr>
            <a:r>
              <a:rPr lang="en-US" dirty="0" smtClean="0"/>
              <a:t>Ionic equation:</a:t>
            </a:r>
          </a:p>
          <a:p>
            <a:pPr>
              <a:buNone/>
            </a:pPr>
            <a:r>
              <a:rPr lang="en-US" dirty="0"/>
              <a:t>Mg</a:t>
            </a:r>
            <a:r>
              <a:rPr lang="en-US" baseline="30000" dirty="0"/>
              <a:t>2+</a:t>
            </a:r>
            <a:r>
              <a:rPr lang="en-US" baseline="-25000" dirty="0"/>
              <a:t>(aq)</a:t>
            </a:r>
            <a:r>
              <a:rPr lang="en-US" dirty="0"/>
              <a:t> + 2Cl</a:t>
            </a:r>
            <a:r>
              <a:rPr lang="en-US" baseline="30000" dirty="0"/>
              <a:t>-</a:t>
            </a:r>
            <a:r>
              <a:rPr lang="en-US" baseline="-25000" dirty="0"/>
              <a:t>(aq)</a:t>
            </a:r>
            <a:r>
              <a:rPr lang="en-US" dirty="0"/>
              <a:t> + 2Ag</a:t>
            </a:r>
            <a:r>
              <a:rPr lang="en-US" baseline="30000" dirty="0"/>
              <a:t>+</a:t>
            </a:r>
            <a:r>
              <a:rPr lang="en-US" baseline="-25000" dirty="0"/>
              <a:t>(aq)</a:t>
            </a:r>
            <a:r>
              <a:rPr lang="en-US" dirty="0"/>
              <a:t> + 2NO</a:t>
            </a:r>
            <a:r>
              <a:rPr lang="en-US" baseline="-25000" dirty="0"/>
              <a:t>3</a:t>
            </a:r>
            <a:r>
              <a:rPr lang="en-US" baseline="30000" dirty="0"/>
              <a:t>-</a:t>
            </a:r>
            <a:r>
              <a:rPr lang="en-US" baseline="-25000" dirty="0"/>
              <a:t>(aq)</a:t>
            </a:r>
            <a:r>
              <a:rPr lang="en-US" dirty="0"/>
              <a:t> </a:t>
            </a:r>
            <a:r>
              <a:rPr lang="en-US" dirty="0" err="1">
                <a:sym typeface="Wingdings"/>
              </a:rPr>
              <a:t></a:t>
            </a:r>
            <a:r>
              <a:rPr lang="en-US" dirty="0"/>
              <a:t> 2AgCl</a:t>
            </a:r>
            <a:r>
              <a:rPr lang="en-US" baseline="-25000" dirty="0"/>
              <a:t>(s)</a:t>
            </a:r>
            <a:r>
              <a:rPr lang="en-US" dirty="0"/>
              <a:t> + Mg</a:t>
            </a:r>
            <a:r>
              <a:rPr lang="en-US" baseline="30000" dirty="0"/>
              <a:t>2+</a:t>
            </a:r>
            <a:r>
              <a:rPr lang="en-US" baseline="-25000" dirty="0"/>
              <a:t>(aq)</a:t>
            </a:r>
            <a:r>
              <a:rPr lang="en-US" dirty="0"/>
              <a:t> + 2NO</a:t>
            </a:r>
            <a:r>
              <a:rPr lang="en-US" baseline="-25000" dirty="0"/>
              <a:t>3</a:t>
            </a:r>
            <a:r>
              <a:rPr lang="en-US" baseline="30000" dirty="0"/>
              <a:t>-</a:t>
            </a:r>
            <a:r>
              <a:rPr lang="en-US" baseline="-25000" dirty="0"/>
              <a:t>(aq)</a:t>
            </a:r>
            <a:endParaRPr lang="en-US" dirty="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normAutofit fontScale="92500" lnSpcReduction="10000"/>
          </a:bodyPr>
          <a:lstStyle/>
          <a:p>
            <a:pPr>
              <a:buNone/>
            </a:pPr>
            <a:r>
              <a:rPr lang="en-US" dirty="0" smtClean="0"/>
              <a:t>Mg</a:t>
            </a:r>
            <a:r>
              <a:rPr lang="en-US" baseline="30000" dirty="0" smtClean="0"/>
              <a:t>2+</a:t>
            </a:r>
            <a:r>
              <a:rPr lang="en-US" baseline="-25000" dirty="0" smtClean="0"/>
              <a:t>(aq)</a:t>
            </a:r>
            <a:r>
              <a:rPr lang="en-US" dirty="0" smtClean="0"/>
              <a:t> + 2Cl</a:t>
            </a:r>
            <a:r>
              <a:rPr lang="en-US" baseline="30000" dirty="0" smtClean="0"/>
              <a:t>-</a:t>
            </a:r>
            <a:r>
              <a:rPr lang="en-US" baseline="-25000" dirty="0" smtClean="0"/>
              <a:t>(aq)</a:t>
            </a:r>
            <a:r>
              <a:rPr lang="en-US" dirty="0" smtClean="0"/>
              <a:t> + 2Ag</a:t>
            </a:r>
            <a:r>
              <a:rPr lang="en-US" baseline="30000" dirty="0" smtClean="0"/>
              <a:t>+</a:t>
            </a:r>
            <a:r>
              <a:rPr lang="en-US" baseline="-25000" dirty="0" smtClean="0"/>
              <a:t>(aq)</a:t>
            </a:r>
            <a:r>
              <a:rPr lang="en-US" dirty="0" smtClean="0"/>
              <a:t> + 2NO</a:t>
            </a:r>
            <a:r>
              <a:rPr lang="en-US" baseline="-25000" dirty="0" smtClean="0"/>
              <a:t>3</a:t>
            </a:r>
            <a:r>
              <a:rPr lang="en-US" baseline="30000" dirty="0" smtClean="0"/>
              <a:t>-</a:t>
            </a:r>
            <a:r>
              <a:rPr lang="en-US" baseline="-25000" dirty="0" smtClean="0"/>
              <a:t>(aq)</a:t>
            </a:r>
            <a:r>
              <a:rPr lang="en-US" dirty="0" smtClean="0"/>
              <a:t> </a:t>
            </a:r>
            <a:r>
              <a:rPr lang="en-US" dirty="0" err="1" smtClean="0">
                <a:sym typeface="Wingdings"/>
              </a:rPr>
              <a:t></a:t>
            </a:r>
            <a:r>
              <a:rPr lang="en-US" dirty="0" smtClean="0"/>
              <a:t> 2AgCl</a:t>
            </a:r>
            <a:r>
              <a:rPr lang="en-US" baseline="-25000" dirty="0" smtClean="0"/>
              <a:t>(s)</a:t>
            </a:r>
            <a:r>
              <a:rPr lang="en-US" dirty="0" smtClean="0"/>
              <a:t> + Mg</a:t>
            </a:r>
            <a:r>
              <a:rPr lang="en-US" baseline="30000" dirty="0" smtClean="0"/>
              <a:t>2+</a:t>
            </a:r>
            <a:r>
              <a:rPr lang="en-US" baseline="-25000" dirty="0" smtClean="0"/>
              <a:t>(aq)</a:t>
            </a:r>
            <a:r>
              <a:rPr lang="en-US" dirty="0" smtClean="0"/>
              <a:t> + 2NO</a:t>
            </a:r>
            <a:r>
              <a:rPr lang="en-US" baseline="-25000" dirty="0" smtClean="0"/>
              <a:t>3</a:t>
            </a:r>
            <a:r>
              <a:rPr lang="en-US" baseline="30000" dirty="0" smtClean="0"/>
              <a:t>-</a:t>
            </a:r>
            <a:r>
              <a:rPr lang="en-US" baseline="-25000" dirty="0" smtClean="0"/>
              <a:t>(aq)</a:t>
            </a:r>
            <a:endParaRPr lang="en-US" dirty="0" smtClean="0"/>
          </a:p>
          <a:p>
            <a:pPr>
              <a:buNone/>
            </a:pPr>
            <a:endParaRPr lang="en-US" dirty="0" smtClean="0"/>
          </a:p>
          <a:p>
            <a:pPr>
              <a:buNone/>
            </a:pPr>
            <a:r>
              <a:rPr lang="en-US" dirty="0" smtClean="0"/>
              <a:t>Mg</a:t>
            </a:r>
            <a:r>
              <a:rPr lang="en-US" baseline="30000" dirty="0" smtClean="0"/>
              <a:t>2+</a:t>
            </a:r>
            <a:r>
              <a:rPr lang="en-US" baseline="-25000" dirty="0" smtClean="0"/>
              <a:t>(aq)</a:t>
            </a:r>
            <a:r>
              <a:rPr lang="en-US" dirty="0" smtClean="0"/>
              <a:t> + 2Cl</a:t>
            </a:r>
            <a:r>
              <a:rPr lang="en-US" baseline="30000" dirty="0" smtClean="0"/>
              <a:t>-</a:t>
            </a:r>
            <a:r>
              <a:rPr lang="en-US" baseline="-25000" dirty="0" smtClean="0"/>
              <a:t>(aq)</a:t>
            </a:r>
            <a:r>
              <a:rPr lang="en-US" dirty="0" smtClean="0"/>
              <a:t> + 2Ag</a:t>
            </a:r>
            <a:r>
              <a:rPr lang="en-US" baseline="30000" dirty="0" smtClean="0"/>
              <a:t>+</a:t>
            </a:r>
            <a:r>
              <a:rPr lang="en-US" baseline="-25000" dirty="0" smtClean="0"/>
              <a:t>(aq)</a:t>
            </a:r>
            <a:r>
              <a:rPr lang="en-US" dirty="0" smtClean="0"/>
              <a:t> + 2NO</a:t>
            </a:r>
            <a:r>
              <a:rPr lang="en-US" baseline="-25000" dirty="0" smtClean="0"/>
              <a:t>3</a:t>
            </a:r>
            <a:r>
              <a:rPr lang="en-US" baseline="30000" dirty="0" smtClean="0"/>
              <a:t>-</a:t>
            </a:r>
            <a:r>
              <a:rPr lang="en-US" baseline="-25000" dirty="0" smtClean="0"/>
              <a:t>(aq)</a:t>
            </a:r>
            <a:r>
              <a:rPr lang="en-US" dirty="0" smtClean="0"/>
              <a:t> </a:t>
            </a:r>
            <a:r>
              <a:rPr lang="en-US" dirty="0" err="1" smtClean="0">
                <a:sym typeface="Wingdings"/>
              </a:rPr>
              <a:t></a:t>
            </a:r>
            <a:r>
              <a:rPr lang="en-US" dirty="0" smtClean="0"/>
              <a:t> 2AgCl</a:t>
            </a:r>
            <a:r>
              <a:rPr lang="en-US" baseline="-25000" dirty="0" smtClean="0"/>
              <a:t>(s)</a:t>
            </a:r>
            <a:r>
              <a:rPr lang="en-US" dirty="0" smtClean="0"/>
              <a:t> + Mg</a:t>
            </a:r>
            <a:r>
              <a:rPr lang="en-US" baseline="30000" dirty="0" smtClean="0"/>
              <a:t>2+</a:t>
            </a:r>
            <a:r>
              <a:rPr lang="en-US" baseline="-25000" dirty="0" smtClean="0"/>
              <a:t>(aq)</a:t>
            </a:r>
            <a:r>
              <a:rPr lang="en-US" dirty="0" smtClean="0"/>
              <a:t> + 2NO</a:t>
            </a:r>
            <a:r>
              <a:rPr lang="en-US" baseline="-25000" dirty="0" smtClean="0"/>
              <a:t>3</a:t>
            </a:r>
            <a:r>
              <a:rPr lang="en-US" baseline="30000" dirty="0" smtClean="0"/>
              <a:t>-</a:t>
            </a:r>
            <a:r>
              <a:rPr lang="en-US" baseline="-25000" dirty="0" smtClean="0"/>
              <a:t>(aq)</a:t>
            </a:r>
            <a:endParaRPr lang="en-US" dirty="0" smtClean="0"/>
          </a:p>
          <a:p>
            <a:pPr>
              <a:buNone/>
            </a:pPr>
            <a:endParaRPr lang="en-US" dirty="0" smtClean="0"/>
          </a:p>
          <a:p>
            <a:pPr>
              <a:buNone/>
            </a:pPr>
            <a:r>
              <a:rPr lang="en-US" dirty="0" err="1" smtClean="0"/>
              <a:t>Ag+</a:t>
            </a:r>
            <a:r>
              <a:rPr lang="en-US" baseline="-25000" dirty="0" err="1" smtClean="0"/>
              <a:t>(aq</a:t>
            </a:r>
            <a:r>
              <a:rPr lang="en-US" baseline="-25000" dirty="0" smtClean="0"/>
              <a:t>)</a:t>
            </a:r>
            <a:r>
              <a:rPr lang="en-US" dirty="0" smtClean="0"/>
              <a:t> + </a:t>
            </a:r>
            <a:r>
              <a:rPr lang="en-US" dirty="0" err="1" smtClean="0"/>
              <a:t>Cl-</a:t>
            </a:r>
            <a:r>
              <a:rPr lang="en-US" baseline="-25000" dirty="0" err="1" smtClean="0"/>
              <a:t>(aq</a:t>
            </a:r>
            <a:r>
              <a:rPr lang="en-US" baseline="-25000" dirty="0" smtClean="0"/>
              <a:t>)</a:t>
            </a:r>
            <a:r>
              <a:rPr lang="en-US" dirty="0" smtClean="0"/>
              <a:t> </a:t>
            </a:r>
            <a:r>
              <a:rPr lang="en-US" dirty="0" err="1" smtClean="0">
                <a:sym typeface="Wingdings"/>
              </a:rPr>
              <a:t></a:t>
            </a:r>
            <a:r>
              <a:rPr lang="en-US" dirty="0" smtClean="0">
                <a:sym typeface="Wingdings"/>
              </a:rPr>
              <a:t> </a:t>
            </a:r>
            <a:r>
              <a:rPr lang="en-US" dirty="0" err="1" smtClean="0">
                <a:sym typeface="Wingdings"/>
              </a:rPr>
              <a:t>AgCl</a:t>
            </a:r>
            <a:r>
              <a:rPr lang="en-US" baseline="-25000" dirty="0" err="1" smtClean="0">
                <a:sym typeface="Wingdings"/>
              </a:rPr>
              <a:t>(s</a:t>
            </a:r>
            <a:r>
              <a:rPr lang="en-US" baseline="-25000" dirty="0" smtClean="0">
                <a:sym typeface="Wingdings"/>
              </a:rPr>
              <a:t>)</a:t>
            </a:r>
            <a:r>
              <a:rPr lang="en-US" dirty="0" smtClean="0">
                <a:sym typeface="Wingdings"/>
              </a:rPr>
              <a:t> </a:t>
            </a:r>
          </a:p>
          <a:p>
            <a:pPr>
              <a:buNone/>
            </a:pPr>
            <a:endParaRPr lang="en-US" dirty="0" smtClean="0">
              <a:sym typeface="Wingdings"/>
            </a:endParaRPr>
          </a:p>
          <a:p>
            <a:pPr>
              <a:buNone/>
            </a:pPr>
            <a:r>
              <a:rPr lang="en-US" dirty="0" smtClean="0">
                <a:sym typeface="Wingdings"/>
              </a:rPr>
              <a:t>If silver chloride were soluble, a </a:t>
            </a:r>
            <a:r>
              <a:rPr lang="en-US" dirty="0" err="1" smtClean="0">
                <a:sym typeface="Wingdings"/>
              </a:rPr>
              <a:t>rxn</a:t>
            </a:r>
            <a:r>
              <a:rPr lang="en-US" dirty="0" smtClean="0">
                <a:sym typeface="Wingdings"/>
              </a:rPr>
              <a:t>. would not have occurred. </a:t>
            </a:r>
            <a:r>
              <a:rPr lang="en-US" dirty="0" err="1" smtClean="0">
                <a:sym typeface="Wingdings"/>
              </a:rPr>
              <a:t>AgCl</a:t>
            </a:r>
            <a:r>
              <a:rPr lang="en-US" dirty="0" smtClean="0">
                <a:sym typeface="Wingdings"/>
              </a:rPr>
              <a:t> is removed from the reaction mixtures as an insoluble compound. Leaves behind a solution of Mg(NO</a:t>
            </a:r>
            <a:r>
              <a:rPr lang="en-US" baseline="-25000" dirty="0" smtClean="0">
                <a:sym typeface="Wingdings"/>
              </a:rPr>
              <a:t>3</a:t>
            </a:r>
            <a:r>
              <a:rPr lang="en-US" dirty="0" smtClean="0">
                <a:sym typeface="Wingdings"/>
              </a:rPr>
              <a:t>)</a:t>
            </a:r>
            <a:r>
              <a:rPr lang="en-US" baseline="-25000" dirty="0" smtClean="0">
                <a:sym typeface="Wingdings"/>
              </a:rPr>
              <a:t>2</a:t>
            </a:r>
            <a:endParaRPr lang="en-US" dirty="0"/>
          </a:p>
        </p:txBody>
      </p:sp>
      <p:pic>
        <p:nvPicPr>
          <p:cNvPr id="4" name="Picture 3" descr="Screen shot 2011-10-30 at 5.51.23 PM.png"/>
          <p:cNvPicPr>
            <a:picLocks noChangeAspect="1"/>
          </p:cNvPicPr>
          <p:nvPr/>
        </p:nvPicPr>
        <p:blipFill>
          <a:blip r:embed="rId2"/>
          <a:stretch>
            <a:fillRect/>
          </a:stretch>
        </p:blipFill>
        <p:spPr>
          <a:xfrm>
            <a:off x="0" y="1760246"/>
            <a:ext cx="9144000" cy="13881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pPr>
              <a:buNone/>
            </a:pPr>
            <a:r>
              <a:rPr lang="en-US" dirty="0" smtClean="0"/>
              <a:t>Example 4.3: Deciding Whether Precipitation Occurs</a:t>
            </a:r>
          </a:p>
          <a:p>
            <a:pPr>
              <a:buNone/>
            </a:pPr>
            <a:r>
              <a:rPr lang="en-US" dirty="0" smtClean="0"/>
              <a:t>For each of the following, decide whether a precipitation reaction occurs.  If it does, write the balanced molecular equation and then the net ionic equation.  If no reaction occurs, write the compounds followed by an arrow and then NR (no reaction).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pPr marL="514350" indent="-514350">
              <a:buAutoNum type="alphaLcPeriod"/>
            </a:pPr>
            <a:r>
              <a:rPr lang="en-US" dirty="0" smtClean="0"/>
              <a:t>Aqueous solutions of sodium chloride and </a:t>
            </a:r>
            <a:r>
              <a:rPr lang="en-US" dirty="0" err="1" smtClean="0"/>
              <a:t>iron(II</a:t>
            </a:r>
            <a:r>
              <a:rPr lang="en-US" dirty="0" smtClean="0"/>
              <a:t>) nitrate are mixed.</a:t>
            </a:r>
          </a:p>
          <a:p>
            <a:pPr marL="514350" indent="-514350">
              <a:buNone/>
            </a:pPr>
            <a:r>
              <a:rPr lang="en-US" dirty="0" err="1" smtClean="0"/>
              <a:t>NaCl</a:t>
            </a:r>
            <a:r>
              <a:rPr lang="en-US" dirty="0" smtClean="0"/>
              <a:t> + Fe(NO</a:t>
            </a:r>
            <a:r>
              <a:rPr lang="en-US" baseline="-25000" dirty="0" smtClean="0"/>
              <a:t>3</a:t>
            </a:r>
            <a:r>
              <a:rPr lang="en-US" dirty="0" smtClean="0"/>
              <a:t>)</a:t>
            </a:r>
            <a:r>
              <a:rPr lang="en-US" baseline="-25000" dirty="0" smtClean="0"/>
              <a:t>2</a:t>
            </a:r>
          </a:p>
          <a:p>
            <a:pPr marL="514350" indent="-514350">
              <a:buNone/>
            </a:pPr>
            <a:r>
              <a:rPr lang="en-US" dirty="0" smtClean="0"/>
              <a:t>Exchange anions:</a:t>
            </a:r>
          </a:p>
          <a:p>
            <a:pPr marL="514350" indent="-514350">
              <a:buNone/>
            </a:pPr>
            <a:r>
              <a:rPr lang="en-US" dirty="0" err="1" smtClean="0"/>
              <a:t>NaCl</a:t>
            </a:r>
            <a:r>
              <a:rPr lang="en-US" dirty="0" smtClean="0"/>
              <a:t> + Fe(NO</a:t>
            </a:r>
            <a:r>
              <a:rPr lang="en-US" baseline="-25000" dirty="0" smtClean="0"/>
              <a:t>3</a:t>
            </a:r>
            <a:r>
              <a:rPr lang="en-US" dirty="0" smtClean="0"/>
              <a:t>)</a:t>
            </a:r>
            <a:r>
              <a:rPr lang="en-US" baseline="-25000" dirty="0" smtClean="0"/>
              <a:t>2</a:t>
            </a:r>
            <a:r>
              <a:rPr lang="en-US" dirty="0" smtClean="0"/>
              <a:t> </a:t>
            </a:r>
            <a:r>
              <a:rPr lang="en-US" dirty="0" err="1" smtClean="0">
                <a:sym typeface="Wingdings"/>
              </a:rPr>
              <a:t></a:t>
            </a:r>
            <a:r>
              <a:rPr lang="en-US" dirty="0" smtClean="0">
                <a:sym typeface="Wingdings"/>
              </a:rPr>
              <a:t> NaNO</a:t>
            </a:r>
            <a:r>
              <a:rPr lang="en-US" baseline="-25000" dirty="0" smtClean="0">
                <a:sym typeface="Wingdings"/>
              </a:rPr>
              <a:t>3</a:t>
            </a:r>
            <a:r>
              <a:rPr lang="en-US" dirty="0" smtClean="0">
                <a:sym typeface="Wingdings"/>
              </a:rPr>
              <a:t> + FeCl</a:t>
            </a:r>
            <a:r>
              <a:rPr lang="en-US" baseline="-25000" dirty="0" smtClean="0">
                <a:sym typeface="Wingdings"/>
              </a:rPr>
              <a:t>2</a:t>
            </a:r>
            <a:r>
              <a:rPr lang="en-US" dirty="0" smtClean="0">
                <a:sym typeface="Wingdings"/>
              </a:rPr>
              <a:t> </a:t>
            </a:r>
            <a:r>
              <a:rPr lang="en-US" baseline="-25000" dirty="0" smtClean="0">
                <a:sym typeface="Wingdings"/>
              </a:rPr>
              <a:t>(not</a:t>
            </a:r>
            <a:r>
              <a:rPr lang="en-US" dirty="0" smtClean="0">
                <a:sym typeface="Wingdings"/>
              </a:rPr>
              <a:t> </a:t>
            </a:r>
            <a:r>
              <a:rPr lang="en-US" baseline="-25000" dirty="0" smtClean="0">
                <a:sym typeface="Wingdings"/>
              </a:rPr>
              <a:t>balanced)</a:t>
            </a:r>
            <a:endParaRPr lang="en-US" dirty="0" smtClean="0">
              <a:sym typeface="Wingdings"/>
            </a:endParaRPr>
          </a:p>
          <a:p>
            <a:pPr marL="514350" indent="-514350">
              <a:buNone/>
            </a:pPr>
            <a:r>
              <a:rPr lang="en-US" dirty="0" smtClean="0">
                <a:sym typeface="Wingdings"/>
              </a:rPr>
              <a:t>Refer to Table 4.1 (</a:t>
            </a:r>
            <a:r>
              <a:rPr lang="en-US" dirty="0" err="1" smtClean="0">
                <a:sym typeface="Wingdings"/>
              </a:rPr>
              <a:t>NaCl</a:t>
            </a:r>
            <a:r>
              <a:rPr lang="en-US" dirty="0">
                <a:sym typeface="Wingdings"/>
              </a:rPr>
              <a:t>,</a:t>
            </a:r>
            <a:r>
              <a:rPr lang="en-US" dirty="0" smtClean="0">
                <a:sym typeface="Wingdings"/>
              </a:rPr>
              <a:t> NaNO</a:t>
            </a:r>
            <a:r>
              <a:rPr lang="en-US" baseline="-25000" dirty="0" smtClean="0">
                <a:sym typeface="Wingdings"/>
              </a:rPr>
              <a:t>3, </a:t>
            </a:r>
            <a:r>
              <a:rPr lang="en-US" dirty="0" err="1" smtClean="0">
                <a:sym typeface="Wingdings"/>
              </a:rPr>
              <a:t>iron(II</a:t>
            </a:r>
            <a:r>
              <a:rPr lang="en-US" dirty="0" smtClean="0">
                <a:sym typeface="Wingdings"/>
              </a:rPr>
              <a:t>) nitrate, and </a:t>
            </a:r>
            <a:r>
              <a:rPr lang="en-US" dirty="0" err="1" smtClean="0">
                <a:sym typeface="Wingdings"/>
              </a:rPr>
              <a:t>iron(II</a:t>
            </a:r>
            <a:r>
              <a:rPr lang="en-US" dirty="0" smtClean="0">
                <a:sym typeface="Wingdings"/>
              </a:rPr>
              <a:t>) chloride are soluble)</a:t>
            </a:r>
            <a:endParaRPr lang="en-US" dirty="0" smtClean="0"/>
          </a:p>
          <a:p>
            <a:pPr marL="514350" indent="-514350">
              <a:buNone/>
            </a:pPr>
            <a:r>
              <a:rPr lang="en-US" dirty="0" smtClean="0"/>
              <a:t>No precipitate, no reaction occurs!</a:t>
            </a:r>
          </a:p>
          <a:p>
            <a:pPr marL="514350" indent="-514350">
              <a:buNone/>
            </a:pPr>
            <a:r>
              <a:rPr lang="en-US" dirty="0" err="1" smtClean="0"/>
              <a:t>NaCl</a:t>
            </a:r>
            <a:r>
              <a:rPr lang="en-US" baseline="-25000" dirty="0" err="1" smtClean="0"/>
              <a:t>(aq</a:t>
            </a:r>
            <a:r>
              <a:rPr lang="en-US" baseline="-25000" dirty="0" smtClean="0"/>
              <a:t>)</a:t>
            </a:r>
            <a:r>
              <a:rPr lang="en-US" dirty="0" smtClean="0"/>
              <a:t> + Fe(NO</a:t>
            </a:r>
            <a:r>
              <a:rPr lang="en-US" baseline="-25000" dirty="0" smtClean="0"/>
              <a:t>3</a:t>
            </a:r>
            <a:r>
              <a:rPr lang="en-US" dirty="0" smtClean="0"/>
              <a:t>)</a:t>
            </a:r>
            <a:r>
              <a:rPr lang="en-US" baseline="-25000" dirty="0" smtClean="0"/>
              <a:t>2(aq)</a:t>
            </a:r>
            <a:r>
              <a:rPr lang="en-US" dirty="0" smtClean="0"/>
              <a:t> </a:t>
            </a:r>
            <a:r>
              <a:rPr lang="en-US" dirty="0" err="1" smtClean="0">
                <a:sym typeface="Wingdings"/>
              </a:rPr>
              <a:t></a:t>
            </a:r>
            <a:r>
              <a:rPr lang="en-US" dirty="0" smtClean="0">
                <a:sym typeface="Wingdings"/>
              </a:rPr>
              <a:t> NR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1493" y="516888"/>
            <a:ext cx="8726853" cy="5609275"/>
          </a:xfrm>
        </p:spPr>
        <p:txBody>
          <a:bodyPr>
            <a:normAutofit/>
          </a:bodyPr>
          <a:lstStyle/>
          <a:p>
            <a:pPr marL="514350" indent="-514350">
              <a:buAutoNum type="alphaLcPeriod" startAt="2"/>
            </a:pPr>
            <a:r>
              <a:rPr lang="en-US" dirty="0" smtClean="0"/>
              <a:t>Aqueous solutions of aluminum sulfate and sodium hydroxide are mixed.</a:t>
            </a:r>
          </a:p>
          <a:p>
            <a:pPr marL="514350" indent="-514350">
              <a:buNone/>
            </a:pPr>
            <a:r>
              <a:rPr lang="en-US" dirty="0" smtClean="0"/>
              <a:t>Al</a:t>
            </a:r>
            <a:r>
              <a:rPr lang="en-US" baseline="-25000" dirty="0" smtClean="0"/>
              <a:t>2</a:t>
            </a:r>
            <a:r>
              <a:rPr lang="en-US" dirty="0" smtClean="0"/>
              <a:t>(SO</a:t>
            </a:r>
            <a:r>
              <a:rPr lang="en-US" baseline="-25000" dirty="0" smtClean="0"/>
              <a:t>4</a:t>
            </a:r>
            <a:r>
              <a:rPr lang="en-US" dirty="0" smtClean="0"/>
              <a:t>)</a:t>
            </a:r>
            <a:r>
              <a:rPr lang="en-US" baseline="-25000" dirty="0" smtClean="0"/>
              <a:t>3</a:t>
            </a:r>
            <a:r>
              <a:rPr lang="en-US" dirty="0" smtClean="0"/>
              <a:t> + </a:t>
            </a:r>
            <a:r>
              <a:rPr lang="en-US" dirty="0" err="1" smtClean="0"/>
              <a:t>NaOH</a:t>
            </a:r>
            <a:r>
              <a:rPr lang="en-US" dirty="0" smtClean="0"/>
              <a:t> </a:t>
            </a:r>
            <a:r>
              <a:rPr lang="en-US" dirty="0" err="1" smtClean="0">
                <a:sym typeface="Wingdings"/>
              </a:rPr>
              <a:t></a:t>
            </a:r>
            <a:r>
              <a:rPr lang="en-US" dirty="0" smtClean="0">
                <a:sym typeface="Wingdings"/>
              </a:rPr>
              <a:t> </a:t>
            </a:r>
            <a:endParaRPr lang="en-US" baseline="-25000" dirty="0" smtClean="0">
              <a:sym typeface="Wingdings"/>
            </a:endParaRPr>
          </a:p>
          <a:p>
            <a:pPr marL="514350" indent="-514350">
              <a:buNone/>
            </a:pPr>
            <a:r>
              <a:rPr lang="en-US" baseline="-25000" dirty="0" smtClean="0">
                <a:sym typeface="Wingdings"/>
              </a:rPr>
              <a:t>Exchange anions</a:t>
            </a:r>
          </a:p>
          <a:p>
            <a:pPr marL="514350" indent="-514350">
              <a:buNone/>
            </a:pPr>
            <a:r>
              <a:rPr lang="en-US" dirty="0" smtClean="0"/>
              <a:t>Al</a:t>
            </a:r>
            <a:r>
              <a:rPr lang="en-US" baseline="-25000" dirty="0" smtClean="0"/>
              <a:t>2</a:t>
            </a:r>
            <a:r>
              <a:rPr lang="en-US" dirty="0" smtClean="0"/>
              <a:t>(SO</a:t>
            </a:r>
            <a:r>
              <a:rPr lang="en-US" baseline="-25000" dirty="0" smtClean="0"/>
              <a:t>4</a:t>
            </a:r>
            <a:r>
              <a:rPr lang="en-US" dirty="0" smtClean="0"/>
              <a:t>)</a:t>
            </a:r>
            <a:r>
              <a:rPr lang="en-US" baseline="-25000" dirty="0" smtClean="0"/>
              <a:t>3</a:t>
            </a:r>
            <a:r>
              <a:rPr lang="en-US" dirty="0" smtClean="0"/>
              <a:t> + </a:t>
            </a:r>
            <a:r>
              <a:rPr lang="en-US" dirty="0" err="1" smtClean="0"/>
              <a:t>NaOH</a:t>
            </a:r>
            <a:r>
              <a:rPr lang="en-US" dirty="0" smtClean="0"/>
              <a:t> </a:t>
            </a:r>
            <a:r>
              <a:rPr lang="en-US" dirty="0" err="1" smtClean="0">
                <a:sym typeface="Wingdings"/>
              </a:rPr>
              <a:t></a:t>
            </a:r>
            <a:r>
              <a:rPr lang="en-US" dirty="0" smtClean="0">
                <a:sym typeface="Wingdings"/>
              </a:rPr>
              <a:t> Al(OH)</a:t>
            </a:r>
            <a:r>
              <a:rPr lang="en-US" baseline="-25000" dirty="0" smtClean="0">
                <a:sym typeface="Wingdings"/>
              </a:rPr>
              <a:t>3</a:t>
            </a:r>
            <a:r>
              <a:rPr lang="en-US" dirty="0" smtClean="0">
                <a:sym typeface="Wingdings"/>
              </a:rPr>
              <a:t> + Na</a:t>
            </a:r>
            <a:r>
              <a:rPr lang="en-US" baseline="-25000" dirty="0" smtClean="0">
                <a:sym typeface="Wingdings"/>
              </a:rPr>
              <a:t>2</a:t>
            </a:r>
            <a:r>
              <a:rPr lang="en-US" dirty="0" smtClean="0">
                <a:sym typeface="Wingdings"/>
              </a:rPr>
              <a:t>SO</a:t>
            </a:r>
            <a:r>
              <a:rPr lang="en-US" baseline="-25000" dirty="0" smtClean="0">
                <a:sym typeface="Wingdings"/>
              </a:rPr>
              <a:t>4 (not balanced)</a:t>
            </a:r>
            <a:endParaRPr lang="en-US" dirty="0" smtClean="0"/>
          </a:p>
          <a:p>
            <a:pPr marL="514350" indent="-514350">
              <a:buNone/>
            </a:pPr>
            <a:r>
              <a:rPr lang="en-US" dirty="0" smtClean="0"/>
              <a:t>From table 4.1, Al</a:t>
            </a:r>
            <a:r>
              <a:rPr lang="en-US" baseline="-25000" dirty="0" smtClean="0"/>
              <a:t>2</a:t>
            </a:r>
            <a:r>
              <a:rPr lang="en-US" dirty="0" smtClean="0"/>
              <a:t>(SO</a:t>
            </a:r>
            <a:r>
              <a:rPr lang="en-US" baseline="-25000" dirty="0" smtClean="0"/>
              <a:t>4</a:t>
            </a:r>
            <a:r>
              <a:rPr lang="en-US" dirty="0" smtClean="0"/>
              <a:t>)</a:t>
            </a:r>
            <a:r>
              <a:rPr lang="en-US" baseline="-25000" dirty="0" smtClean="0"/>
              <a:t>3</a:t>
            </a:r>
            <a:r>
              <a:rPr lang="en-US" dirty="0" smtClean="0"/>
              <a:t> is soluble and </a:t>
            </a:r>
            <a:r>
              <a:rPr lang="en-US" dirty="0" err="1" smtClean="0"/>
              <a:t>NaOH</a:t>
            </a:r>
            <a:r>
              <a:rPr lang="en-US" dirty="0" smtClean="0"/>
              <a:t> and Na</a:t>
            </a:r>
            <a:r>
              <a:rPr lang="en-US" baseline="-25000" dirty="0" smtClean="0"/>
              <a:t>2</a:t>
            </a:r>
            <a:r>
              <a:rPr lang="en-US" dirty="0" smtClean="0"/>
              <a:t>SO</a:t>
            </a:r>
            <a:r>
              <a:rPr lang="en-US" baseline="-25000" dirty="0" smtClean="0"/>
              <a:t>4</a:t>
            </a:r>
            <a:r>
              <a:rPr lang="en-US" dirty="0" smtClean="0"/>
              <a:t> are soluble, and Al(OH)</a:t>
            </a:r>
            <a:r>
              <a:rPr lang="en-US" baseline="-25000" dirty="0" smtClean="0"/>
              <a:t>3</a:t>
            </a:r>
            <a:r>
              <a:rPr lang="en-US" dirty="0" smtClean="0"/>
              <a:t> is insoluble.</a:t>
            </a:r>
          </a:p>
          <a:p>
            <a:pPr marL="514350" indent="-514350">
              <a:buNone/>
            </a:pPr>
            <a:r>
              <a:rPr lang="en-US" dirty="0" smtClean="0"/>
              <a:t>Aluminum hydroxide precipitates.</a:t>
            </a:r>
          </a:p>
          <a:p>
            <a:pPr marL="514350" indent="-514350">
              <a:buNone/>
            </a:pPr>
            <a:r>
              <a:rPr lang="en-US" dirty="0" smtClean="0"/>
              <a:t>Al</a:t>
            </a:r>
            <a:r>
              <a:rPr lang="en-US" baseline="-25000" dirty="0" smtClean="0"/>
              <a:t>2</a:t>
            </a:r>
            <a:r>
              <a:rPr lang="en-US" dirty="0" smtClean="0"/>
              <a:t>(SO</a:t>
            </a:r>
            <a:r>
              <a:rPr lang="en-US" baseline="-25000" dirty="0" smtClean="0"/>
              <a:t>4</a:t>
            </a:r>
            <a:r>
              <a:rPr lang="en-US" dirty="0" smtClean="0"/>
              <a:t>)</a:t>
            </a:r>
            <a:r>
              <a:rPr lang="en-US" baseline="-25000" dirty="0" smtClean="0"/>
              <a:t>3(aq)</a:t>
            </a:r>
            <a:r>
              <a:rPr lang="en-US" dirty="0" smtClean="0"/>
              <a:t> + 6NaOH</a:t>
            </a:r>
            <a:r>
              <a:rPr lang="en-US" baseline="-25000" dirty="0" smtClean="0"/>
              <a:t>(aq)</a:t>
            </a:r>
            <a:r>
              <a:rPr lang="en-US" dirty="0" smtClean="0"/>
              <a:t> </a:t>
            </a:r>
            <a:r>
              <a:rPr lang="en-US" dirty="0" err="1" smtClean="0">
                <a:sym typeface="Wingdings"/>
              </a:rPr>
              <a:t></a:t>
            </a:r>
            <a:r>
              <a:rPr lang="en-US" dirty="0" smtClean="0">
                <a:sym typeface="Wingdings"/>
              </a:rPr>
              <a:t> 2Al(OH)</a:t>
            </a:r>
            <a:r>
              <a:rPr lang="en-US" baseline="-25000" dirty="0" smtClean="0">
                <a:sym typeface="Wingdings"/>
              </a:rPr>
              <a:t>3(s)</a:t>
            </a:r>
            <a:r>
              <a:rPr lang="en-US" dirty="0" smtClean="0">
                <a:sym typeface="Wingdings"/>
              </a:rPr>
              <a:t> + 3Na</a:t>
            </a:r>
            <a:r>
              <a:rPr lang="en-US" baseline="-25000" dirty="0" smtClean="0">
                <a:sym typeface="Wingdings"/>
              </a:rPr>
              <a:t>2</a:t>
            </a:r>
            <a:r>
              <a:rPr lang="en-US" dirty="0" smtClean="0">
                <a:sym typeface="Wingdings"/>
              </a:rPr>
              <a:t>SO</a:t>
            </a:r>
            <a:r>
              <a:rPr lang="en-US" baseline="-25000" dirty="0" smtClean="0">
                <a:sym typeface="Wingdings"/>
              </a:rPr>
              <a:t>4(aq)</a:t>
            </a:r>
          </a:p>
          <a:p>
            <a:pPr marL="514350" indent="-51435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normAutofit fontScale="92500" lnSpcReduction="20000"/>
          </a:bodyPr>
          <a:lstStyle/>
          <a:p>
            <a:pPr>
              <a:buNone/>
            </a:pPr>
            <a:r>
              <a:rPr lang="en-US" dirty="0" smtClean="0"/>
              <a:t>To get the net ionic equation, you write the soluble ionic compounds as ions and cancel spectator ions.</a:t>
            </a:r>
          </a:p>
          <a:p>
            <a:pPr>
              <a:buNone/>
            </a:pPr>
            <a:r>
              <a:rPr lang="en-US" dirty="0"/>
              <a:t>2Al</a:t>
            </a:r>
            <a:r>
              <a:rPr lang="en-US" baseline="30000" dirty="0"/>
              <a:t>3+</a:t>
            </a:r>
            <a:r>
              <a:rPr lang="en-US" baseline="-25000" dirty="0"/>
              <a:t>(aq)</a:t>
            </a:r>
            <a:r>
              <a:rPr lang="en-US" dirty="0"/>
              <a:t> + 3SO</a:t>
            </a:r>
            <a:r>
              <a:rPr lang="en-US" baseline="-25000" dirty="0"/>
              <a:t>4</a:t>
            </a:r>
            <a:r>
              <a:rPr lang="en-US" baseline="30000" dirty="0"/>
              <a:t>2-</a:t>
            </a:r>
            <a:r>
              <a:rPr lang="en-US" baseline="-25000" dirty="0"/>
              <a:t>(aq)</a:t>
            </a:r>
            <a:r>
              <a:rPr lang="en-US" dirty="0"/>
              <a:t> + 6Na</a:t>
            </a:r>
            <a:r>
              <a:rPr lang="en-US" baseline="30000" dirty="0"/>
              <a:t>+</a:t>
            </a:r>
            <a:r>
              <a:rPr lang="en-US" baseline="-25000" dirty="0"/>
              <a:t>(aq)</a:t>
            </a:r>
            <a:r>
              <a:rPr lang="en-US" dirty="0"/>
              <a:t> + 6OH</a:t>
            </a:r>
            <a:r>
              <a:rPr lang="en-US" baseline="30000" dirty="0"/>
              <a:t>-</a:t>
            </a:r>
            <a:r>
              <a:rPr lang="en-US" baseline="-25000" dirty="0"/>
              <a:t>(aq) </a:t>
            </a:r>
            <a:r>
              <a:rPr lang="en-US" dirty="0" err="1">
                <a:sym typeface="Wingdings"/>
              </a:rPr>
              <a:t></a:t>
            </a:r>
            <a:r>
              <a:rPr lang="en-US" dirty="0"/>
              <a:t> 2Al(OH)</a:t>
            </a:r>
            <a:r>
              <a:rPr lang="en-US" baseline="-25000" dirty="0"/>
              <a:t>3(s)</a:t>
            </a:r>
            <a:r>
              <a:rPr lang="en-US" dirty="0"/>
              <a:t> + 6Na</a:t>
            </a:r>
            <a:r>
              <a:rPr lang="en-US" baseline="30000" dirty="0"/>
              <a:t>+</a:t>
            </a:r>
            <a:r>
              <a:rPr lang="en-US" baseline="-25000" dirty="0"/>
              <a:t>(aq) </a:t>
            </a:r>
            <a:r>
              <a:rPr lang="en-US" dirty="0"/>
              <a:t>+ 3SO</a:t>
            </a:r>
            <a:r>
              <a:rPr lang="en-US" baseline="-25000" dirty="0"/>
              <a:t>4</a:t>
            </a:r>
            <a:r>
              <a:rPr lang="en-US" baseline="30000" dirty="0"/>
              <a:t>2-</a:t>
            </a:r>
            <a:r>
              <a:rPr lang="en-US" baseline="-25000" dirty="0"/>
              <a:t>(aq)</a:t>
            </a:r>
            <a:endParaRPr lang="en-US" dirty="0"/>
          </a:p>
          <a:p>
            <a:pPr>
              <a:buNone/>
            </a:pPr>
            <a:r>
              <a:rPr lang="en-US" dirty="0"/>
              <a:t> </a:t>
            </a:r>
          </a:p>
          <a:p>
            <a:pPr>
              <a:buNone/>
            </a:pPr>
            <a:r>
              <a:rPr lang="en-US" dirty="0"/>
              <a:t>Net ionic equation is:</a:t>
            </a:r>
          </a:p>
          <a:p>
            <a:pPr>
              <a:buNone/>
            </a:pPr>
            <a:r>
              <a:rPr lang="en-US" dirty="0"/>
              <a:t> </a:t>
            </a:r>
          </a:p>
          <a:p>
            <a:pPr>
              <a:buNone/>
            </a:pPr>
            <a:r>
              <a:rPr lang="en-US" dirty="0"/>
              <a:t>Al</a:t>
            </a:r>
            <a:r>
              <a:rPr lang="en-US" baseline="30000" dirty="0"/>
              <a:t>3+</a:t>
            </a:r>
            <a:r>
              <a:rPr lang="en-US" baseline="-25000" dirty="0"/>
              <a:t>(aq) </a:t>
            </a:r>
            <a:r>
              <a:rPr lang="en-US" dirty="0"/>
              <a:t>+ 3OH</a:t>
            </a:r>
            <a:r>
              <a:rPr lang="en-US" baseline="30000" dirty="0"/>
              <a:t>-</a:t>
            </a:r>
            <a:r>
              <a:rPr lang="en-US" baseline="-25000" dirty="0"/>
              <a:t>(aq) </a:t>
            </a:r>
            <a:r>
              <a:rPr lang="en-US" dirty="0" err="1">
                <a:sym typeface="Wingdings"/>
              </a:rPr>
              <a:t></a:t>
            </a:r>
            <a:r>
              <a:rPr lang="en-US" dirty="0"/>
              <a:t> Al(OH)</a:t>
            </a:r>
            <a:r>
              <a:rPr lang="en-US" baseline="-25000" dirty="0"/>
              <a:t>3(s)</a:t>
            </a:r>
            <a:endParaRPr lang="en-US" dirty="0"/>
          </a:p>
          <a:p>
            <a:pPr>
              <a:buNone/>
            </a:pPr>
            <a:r>
              <a:rPr lang="en-US" dirty="0"/>
              <a:t> </a:t>
            </a:r>
          </a:p>
          <a:p>
            <a:pPr>
              <a:buNone/>
            </a:pPr>
            <a:r>
              <a:rPr lang="en-US" dirty="0"/>
              <a:t>Thus aluminum ion reacts with hydroxide ion to precipitate aluminum hydroxide</a:t>
            </a: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pPr>
              <a:buNone/>
            </a:pPr>
            <a:r>
              <a:rPr lang="en-US" dirty="0" smtClean="0"/>
              <a:t>4.2 MOLECULAR AND IONIC EQUATIONS</a:t>
            </a:r>
          </a:p>
          <a:p>
            <a:pPr>
              <a:buFontTx/>
              <a:buChar char="-"/>
            </a:pPr>
            <a:r>
              <a:rPr lang="en-US" dirty="0" smtClean="0"/>
              <a:t>Molecular equation, a complete ionic equation, or a net ionic equation: reaction involving ions (use one of the equations depending on the info we want to convey)</a:t>
            </a:r>
          </a:p>
          <a:p>
            <a:pPr>
              <a:buFontTx/>
              <a:buChar cha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6069746"/>
          </a:xfrm>
        </p:spPr>
        <p:txBody>
          <a:bodyPr>
            <a:normAutofit fontScale="85000" lnSpcReduction="20000"/>
          </a:bodyPr>
          <a:lstStyle/>
          <a:p>
            <a:pPr>
              <a:buNone/>
            </a:pPr>
            <a:r>
              <a:rPr lang="en-US" b="1" u="sng" dirty="0" smtClean="0"/>
              <a:t>ACTIVITY</a:t>
            </a:r>
            <a:r>
              <a:rPr lang="en-US" u="sng" dirty="0" smtClean="0"/>
              <a:t>: Group learning</a:t>
            </a:r>
          </a:p>
          <a:p>
            <a:pPr>
              <a:buNone/>
            </a:pPr>
            <a:r>
              <a:rPr lang="en-US" dirty="0" smtClean="0"/>
              <a:t>Molecular Equations</a:t>
            </a:r>
          </a:p>
          <a:p>
            <a:pPr>
              <a:buNone/>
            </a:pPr>
            <a:r>
              <a:rPr lang="en-US" dirty="0" smtClean="0"/>
              <a:t>Complete Ionic Equations</a:t>
            </a:r>
          </a:p>
          <a:p>
            <a:pPr>
              <a:buNone/>
            </a:pPr>
            <a:r>
              <a:rPr lang="en-US" dirty="0" smtClean="0"/>
              <a:t>Net Ionic Equations</a:t>
            </a:r>
          </a:p>
          <a:p>
            <a:pPr>
              <a:buFontTx/>
              <a:buChar char="-"/>
            </a:pPr>
            <a:r>
              <a:rPr lang="en-US" dirty="0" smtClean="0"/>
              <a:t>I’ll break you up into groups.</a:t>
            </a:r>
          </a:p>
          <a:p>
            <a:pPr>
              <a:buFontTx/>
              <a:buChar char="-"/>
            </a:pPr>
            <a:r>
              <a:rPr lang="en-US" dirty="0" smtClean="0"/>
              <a:t>Each group will have to take good notes on the equation they are assigned.</a:t>
            </a:r>
          </a:p>
          <a:p>
            <a:pPr>
              <a:buFontTx/>
              <a:buChar char="-"/>
            </a:pPr>
            <a:r>
              <a:rPr lang="en-US" dirty="0" smtClean="0"/>
              <a:t>I will place you into different groups and each member has to teach the other group members their equation.</a:t>
            </a:r>
          </a:p>
          <a:p>
            <a:pPr>
              <a:buFontTx/>
              <a:buChar char="-"/>
            </a:pPr>
            <a:r>
              <a:rPr lang="en-US" dirty="0" smtClean="0"/>
              <a:t>The group members take notes of the other equations.</a:t>
            </a:r>
          </a:p>
          <a:p>
            <a:pPr>
              <a:buFontTx/>
              <a:buChar char="-"/>
            </a:pPr>
            <a:r>
              <a:rPr lang="en-US" dirty="0" smtClean="0"/>
              <a:t>DO NOT JUST COPY DOWN THE NOTES, THE MEMBER MUST EXPLAIN THE EQUATION AND THEN THE OTHER MEMBERS CAN CHECK THEIR NOTES FOR SPELLING.</a:t>
            </a:r>
          </a:p>
          <a:p>
            <a:pPr>
              <a:buFontTx/>
              <a:buChar char="-"/>
            </a:pPr>
            <a:r>
              <a:rPr lang="en-US" dirty="0" smtClean="0"/>
              <a:t>YOU WILL USE A WHITE BOARD TO TEACH THE MEMBERS.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951600"/>
          </a:xfrm>
        </p:spPr>
        <p:txBody>
          <a:bodyPr>
            <a:normAutofit fontScale="92500" lnSpcReduction="10000"/>
          </a:bodyPr>
          <a:lstStyle/>
          <a:p>
            <a:pPr>
              <a:buNone/>
            </a:pPr>
            <a:r>
              <a:rPr lang="en-US" b="1" dirty="0" smtClean="0"/>
              <a:t>MOLECULAR EQUATION</a:t>
            </a:r>
          </a:p>
          <a:p>
            <a:pPr>
              <a:buNone/>
            </a:pPr>
            <a:r>
              <a:rPr lang="en-US" dirty="0" smtClean="0"/>
              <a:t>- Reactants and products are written as if they were molecular substances even though they may actually exist in solution as ions.</a:t>
            </a:r>
          </a:p>
          <a:p>
            <a:pPr>
              <a:buNone/>
            </a:pPr>
            <a:r>
              <a:rPr lang="en-US" b="1" dirty="0" smtClean="0"/>
              <a:t>COMPLETE IONIC EQUATION</a:t>
            </a:r>
          </a:p>
          <a:p>
            <a:pPr>
              <a:buNone/>
            </a:pPr>
            <a:r>
              <a:rPr lang="en-US" dirty="0" smtClean="0"/>
              <a:t>- Strong electrolytes are written as separate ions in the solution.</a:t>
            </a:r>
          </a:p>
          <a:p>
            <a:pPr>
              <a:buNone/>
            </a:pPr>
            <a:r>
              <a:rPr lang="en-US" b="1" dirty="0" smtClean="0"/>
              <a:t>NET IONIC EQUATION</a:t>
            </a:r>
          </a:p>
          <a:p>
            <a:pPr>
              <a:buFontTx/>
              <a:buChar char="-"/>
            </a:pPr>
            <a:r>
              <a:rPr lang="en-US" dirty="0" smtClean="0"/>
              <a:t>Ionic equation from which spectator ions have been canceled.</a:t>
            </a:r>
          </a:p>
          <a:p>
            <a:pPr>
              <a:buFontTx/>
              <a:buChar char="-"/>
            </a:pPr>
            <a:r>
              <a:rPr lang="en-US" dirty="0" smtClean="0"/>
              <a:t>Spectator ion is an ion in an ionic equation that does not take part in the reaction.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r>
              <a:rPr lang="en-US" dirty="0" smtClean="0"/>
              <a:t>BOARD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pPr>
              <a:buNone/>
            </a:pPr>
            <a:r>
              <a:rPr lang="en-US" dirty="0" smtClean="0"/>
              <a:t>TYPES OF CHEMICAL REACTIONS</a:t>
            </a:r>
          </a:p>
          <a:p>
            <a:pPr marL="514350" indent="-514350">
              <a:buAutoNum type="arabicPeriod"/>
            </a:pPr>
            <a:r>
              <a:rPr lang="en-US" dirty="0" smtClean="0"/>
              <a:t>Precipitation reactions – mix two ionic substances and get a solid ionic substance (precipitate).</a:t>
            </a:r>
          </a:p>
          <a:p>
            <a:pPr marL="514350" indent="-514350">
              <a:buAutoNum type="arabicPeriod"/>
            </a:pPr>
            <a:r>
              <a:rPr lang="en-US" dirty="0" smtClean="0"/>
              <a:t>Acid-base reaction.  An acid reacts with base, transfer of a proton.</a:t>
            </a:r>
          </a:p>
          <a:p>
            <a:pPr marL="514350" indent="-514350">
              <a:buAutoNum type="arabicPeriod"/>
            </a:pPr>
            <a:r>
              <a:rPr lang="en-US" dirty="0" smtClean="0"/>
              <a:t>Oxidation-reduction reactions – transfer of electrons between reactants.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pPr>
              <a:buNone/>
            </a:pPr>
            <a:r>
              <a:rPr lang="en-US" dirty="0" smtClean="0"/>
              <a:t>4.3 PRECIPITATION REACTIONS</a:t>
            </a:r>
          </a:p>
          <a:p>
            <a:pPr>
              <a:buFontTx/>
              <a:buChar char="-"/>
            </a:pPr>
            <a:r>
              <a:rPr lang="en-US" dirty="0" smtClean="0"/>
              <a:t>Occurs in aqueous solution.</a:t>
            </a:r>
          </a:p>
          <a:p>
            <a:pPr>
              <a:buFontTx/>
              <a:buChar char="-"/>
            </a:pPr>
            <a:r>
              <a:rPr lang="en-US" dirty="0" smtClean="0"/>
              <a:t>One product is insoluble.</a:t>
            </a:r>
          </a:p>
          <a:p>
            <a:pPr>
              <a:buNone/>
            </a:pPr>
            <a:r>
              <a:rPr lang="en-US" dirty="0" smtClean="0"/>
              <a:t>PREDICTING PRECIPITATION REACTIONS</a:t>
            </a:r>
          </a:p>
          <a:p>
            <a:pPr>
              <a:buNone/>
            </a:pPr>
            <a:endParaRPr lang="en-US" dirty="0" smtClean="0"/>
          </a:p>
          <a:p>
            <a:pPr>
              <a:buNone/>
            </a:pPr>
            <a:r>
              <a:rPr lang="en-US" dirty="0" smtClean="0"/>
              <a:t>MgCl</a:t>
            </a:r>
            <a:r>
              <a:rPr lang="en-US" baseline="-25000" dirty="0" smtClean="0"/>
              <a:t>2</a:t>
            </a:r>
            <a:r>
              <a:rPr lang="en-US" dirty="0" smtClean="0"/>
              <a:t> + AgNO</a:t>
            </a:r>
            <a:r>
              <a:rPr lang="en-US" baseline="-25000" dirty="0" smtClean="0"/>
              <a:t>3 </a:t>
            </a:r>
            <a:r>
              <a:rPr lang="en-US" dirty="0" err="1" smtClean="0">
                <a:sym typeface="Wingdings"/>
              </a:rPr>
              <a:t></a:t>
            </a:r>
            <a:endParaRPr lang="en-US" dirty="0" smtClean="0">
              <a:sym typeface="Wingdings"/>
            </a:endParaRPr>
          </a:p>
          <a:p>
            <a:pPr>
              <a:buNone/>
            </a:pPr>
            <a:r>
              <a:rPr lang="en-US" b="1" dirty="0" smtClean="0">
                <a:sym typeface="Wingdings"/>
              </a:rPr>
              <a:t>Exchange</a:t>
            </a:r>
            <a:r>
              <a:rPr lang="en-US" dirty="0" smtClean="0">
                <a:sym typeface="Wingdings"/>
              </a:rPr>
              <a:t> </a:t>
            </a:r>
            <a:r>
              <a:rPr lang="en-US" b="1" dirty="0" smtClean="0">
                <a:sym typeface="Wingdings"/>
              </a:rPr>
              <a:t>reaction</a:t>
            </a:r>
            <a:r>
              <a:rPr lang="en-US" dirty="0" smtClean="0">
                <a:sym typeface="Wingdings"/>
              </a:rPr>
              <a:t>: </a:t>
            </a:r>
            <a:r>
              <a:rPr lang="en-US" dirty="0" err="1" smtClean="0">
                <a:sym typeface="Wingdings"/>
              </a:rPr>
              <a:t>rxn</a:t>
            </a:r>
            <a:r>
              <a:rPr lang="en-US" dirty="0" smtClean="0">
                <a:sym typeface="Wingdings"/>
              </a:rPr>
              <a:t>. between compounds that, when written as a molecular equation, appears to involve the exchange of parts between the two reactants.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r>
              <a:rPr lang="en-US" dirty="0" smtClean="0"/>
              <a:t>Exchange the anions between the two reactants  (remember anions are negative ions and </a:t>
            </a:r>
            <a:r>
              <a:rPr lang="en-US" dirty="0" err="1" smtClean="0"/>
              <a:t>cations</a:t>
            </a:r>
            <a:r>
              <a:rPr lang="en-US" dirty="0" smtClean="0"/>
              <a:t> are positive ions).</a:t>
            </a:r>
          </a:p>
          <a:p>
            <a:pPr>
              <a:buNone/>
            </a:pPr>
            <a:endParaRPr lang="en-US" dirty="0" smtClean="0"/>
          </a:p>
          <a:p>
            <a:pPr>
              <a:buNone/>
            </a:pPr>
            <a:r>
              <a:rPr lang="en-US" dirty="0" smtClean="0"/>
              <a:t>MgCl</a:t>
            </a:r>
            <a:r>
              <a:rPr lang="en-US" baseline="-25000" dirty="0" smtClean="0"/>
              <a:t>2 </a:t>
            </a:r>
            <a:r>
              <a:rPr lang="en-US" dirty="0" smtClean="0"/>
              <a:t>+ 2AgNO</a:t>
            </a:r>
            <a:r>
              <a:rPr lang="en-US" baseline="-25000" dirty="0" smtClean="0"/>
              <a:t>3</a:t>
            </a:r>
            <a:r>
              <a:rPr lang="en-US" dirty="0" smtClean="0"/>
              <a:t> </a:t>
            </a:r>
            <a:r>
              <a:rPr lang="en-US" dirty="0" err="1" smtClean="0">
                <a:sym typeface="Wingdings"/>
              </a:rPr>
              <a:t></a:t>
            </a:r>
            <a:r>
              <a:rPr lang="en-US" dirty="0" smtClean="0">
                <a:sym typeface="Wingdings"/>
              </a:rPr>
              <a:t> </a:t>
            </a:r>
            <a:endParaRPr lang="en-US" baseline="-25000" dirty="0" smtClean="0">
              <a:sym typeface="Wingdings"/>
            </a:endParaRPr>
          </a:p>
          <a:p>
            <a:pPr>
              <a:buNone/>
            </a:pPr>
            <a:endParaRPr lang="en-US" baseline="-25000" dirty="0" smtClean="0">
              <a:sym typeface="Wingdings"/>
            </a:endParaRPr>
          </a:p>
          <a:p>
            <a:pPr>
              <a:buNone/>
            </a:pPr>
            <a:r>
              <a:rPr lang="en-US" dirty="0" smtClean="0"/>
              <a:t>MgCl</a:t>
            </a:r>
            <a:r>
              <a:rPr lang="en-US" baseline="-25000" dirty="0" smtClean="0"/>
              <a:t>2 </a:t>
            </a:r>
            <a:r>
              <a:rPr lang="en-US" dirty="0" smtClean="0"/>
              <a:t>+ 2AgNO</a:t>
            </a:r>
            <a:r>
              <a:rPr lang="en-US" baseline="-25000" dirty="0" smtClean="0"/>
              <a:t>3</a:t>
            </a:r>
            <a:r>
              <a:rPr lang="en-US" dirty="0" smtClean="0"/>
              <a:t> </a:t>
            </a:r>
            <a:r>
              <a:rPr lang="en-US" dirty="0" err="1" smtClean="0">
                <a:sym typeface="Wingdings"/>
              </a:rPr>
              <a:t></a:t>
            </a:r>
            <a:r>
              <a:rPr lang="en-US" dirty="0" smtClean="0">
                <a:sym typeface="Wingdings"/>
              </a:rPr>
              <a:t> 2AgCl + Mg(NO</a:t>
            </a:r>
            <a:r>
              <a:rPr lang="en-US" baseline="-25000" dirty="0" smtClean="0">
                <a:sym typeface="Wingdings"/>
              </a:rPr>
              <a:t>3</a:t>
            </a:r>
            <a:r>
              <a:rPr lang="en-US" dirty="0" smtClean="0">
                <a:sym typeface="Wingdings"/>
              </a:rPr>
              <a:t>)</a:t>
            </a:r>
            <a:r>
              <a:rPr lang="en-US" baseline="-25000" dirty="0" smtClean="0">
                <a:sym typeface="Wingdings"/>
              </a:rPr>
              <a:t>2</a:t>
            </a:r>
          </a:p>
          <a:p>
            <a:pPr>
              <a:buNone/>
            </a:pPr>
            <a:r>
              <a:rPr lang="en-US" dirty="0" smtClean="0">
                <a:sym typeface="Wingdings"/>
              </a:rPr>
              <a:t>Which one is the precipitate?</a:t>
            </a:r>
          </a:p>
          <a:p>
            <a:pPr>
              <a:buNone/>
            </a:pPr>
            <a:r>
              <a:rPr lang="en-US" dirty="0" smtClean="0">
                <a:sym typeface="Wingdings"/>
              </a:rPr>
              <a:t>Check rules in book…</a:t>
            </a:r>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6888"/>
            <a:ext cx="8229600" cy="5609275"/>
          </a:xfrm>
        </p:spPr>
        <p:txBody>
          <a:bodyPr/>
          <a:lstStyle/>
          <a:p>
            <a:pPr>
              <a:buNone/>
            </a:pPr>
            <a:r>
              <a:rPr lang="en-US" dirty="0" smtClean="0"/>
              <a:t>MgCl</a:t>
            </a:r>
            <a:r>
              <a:rPr lang="en-US" baseline="-25000" dirty="0" smtClean="0"/>
              <a:t>2 </a:t>
            </a:r>
            <a:r>
              <a:rPr lang="en-US" dirty="0" smtClean="0"/>
              <a:t>+ 2AgNO</a:t>
            </a:r>
            <a:r>
              <a:rPr lang="en-US" baseline="-25000" dirty="0" smtClean="0"/>
              <a:t>3</a:t>
            </a:r>
            <a:r>
              <a:rPr lang="en-US" dirty="0" smtClean="0"/>
              <a:t> </a:t>
            </a:r>
            <a:r>
              <a:rPr lang="en-US" dirty="0" err="1" smtClean="0">
                <a:sym typeface="Wingdings"/>
              </a:rPr>
              <a:t></a:t>
            </a:r>
            <a:r>
              <a:rPr lang="en-US" dirty="0" smtClean="0">
                <a:sym typeface="Wingdings"/>
              </a:rPr>
              <a:t> 2AgCl + Mg(NO</a:t>
            </a:r>
            <a:r>
              <a:rPr lang="en-US" baseline="-25000" dirty="0" smtClean="0">
                <a:sym typeface="Wingdings"/>
              </a:rPr>
              <a:t>3</a:t>
            </a:r>
            <a:r>
              <a:rPr lang="en-US" dirty="0" smtClean="0">
                <a:sym typeface="Wingdings"/>
              </a:rPr>
              <a:t>)</a:t>
            </a:r>
            <a:r>
              <a:rPr lang="en-US" baseline="-25000" dirty="0" smtClean="0">
                <a:sym typeface="Wingdings"/>
              </a:rPr>
              <a:t>2</a:t>
            </a:r>
          </a:p>
          <a:p>
            <a:pPr>
              <a:buNone/>
            </a:pPr>
            <a:endParaRPr lang="en-US" dirty="0" smtClean="0"/>
          </a:p>
          <a:p>
            <a:pPr>
              <a:buNone/>
            </a:pPr>
            <a:r>
              <a:rPr lang="en-US" dirty="0" smtClean="0"/>
              <a:t>Rule 3: silver chloride is one of the exceptions to the general solubility of chlorides.</a:t>
            </a:r>
          </a:p>
          <a:p>
            <a:pPr>
              <a:buNone/>
            </a:pPr>
            <a:r>
              <a:rPr lang="en-US" dirty="0" smtClean="0"/>
              <a:t>We predict silver chloride is insoluble.</a:t>
            </a:r>
          </a:p>
          <a:p>
            <a:pPr>
              <a:buNone/>
            </a:pPr>
            <a:r>
              <a:rPr lang="en-US" dirty="0" smtClean="0"/>
              <a:t>Magnesium nitrate is soluble: Rule 2</a:t>
            </a:r>
          </a:p>
          <a:p>
            <a:pPr>
              <a:buNone/>
            </a:pPr>
            <a:r>
              <a:rPr lang="en-US" dirty="0" smtClean="0"/>
              <a:t>So </a:t>
            </a:r>
            <a:r>
              <a:rPr lang="en-US" dirty="0" err="1" smtClean="0"/>
              <a:t>AgCl</a:t>
            </a:r>
            <a:r>
              <a:rPr lang="en-US" dirty="0" smtClean="0"/>
              <a:t> must be the precipitate.</a:t>
            </a:r>
          </a:p>
          <a:p>
            <a:pPr>
              <a:buNone/>
            </a:pPr>
            <a:r>
              <a:rPr lang="en-US" dirty="0" smtClean="0"/>
              <a:t>Show this in the following equation:</a:t>
            </a:r>
          </a:p>
          <a:p>
            <a:pPr>
              <a:buNone/>
            </a:pPr>
            <a:r>
              <a:rPr lang="en-US" dirty="0" smtClean="0"/>
              <a:t>MgCl</a:t>
            </a:r>
            <a:r>
              <a:rPr lang="en-US" baseline="-25000" dirty="0" smtClean="0"/>
              <a:t>2(aq)</a:t>
            </a:r>
            <a:r>
              <a:rPr lang="en-US" dirty="0" smtClean="0"/>
              <a:t> + 2AgNO</a:t>
            </a:r>
            <a:r>
              <a:rPr lang="en-US" baseline="-25000" dirty="0" smtClean="0"/>
              <a:t>3(aq)</a:t>
            </a:r>
            <a:r>
              <a:rPr lang="en-US" dirty="0" smtClean="0"/>
              <a:t> </a:t>
            </a:r>
            <a:r>
              <a:rPr lang="en-US" dirty="0" err="1" smtClean="0">
                <a:sym typeface="Wingdings"/>
              </a:rPr>
              <a:t></a:t>
            </a:r>
            <a:r>
              <a:rPr lang="en-US" dirty="0" smtClean="0">
                <a:sym typeface="Wingdings"/>
              </a:rPr>
              <a:t> 2AgCl</a:t>
            </a:r>
            <a:r>
              <a:rPr lang="en-US" baseline="-25000" dirty="0" smtClean="0">
                <a:sym typeface="Wingdings"/>
              </a:rPr>
              <a:t>(s)</a:t>
            </a:r>
            <a:r>
              <a:rPr lang="en-US" dirty="0" smtClean="0">
                <a:sym typeface="Wingdings"/>
              </a:rPr>
              <a:t> + Mg(NO</a:t>
            </a:r>
            <a:r>
              <a:rPr lang="en-US" baseline="-25000" dirty="0" smtClean="0">
                <a:sym typeface="Wingdings"/>
              </a:rPr>
              <a:t>3</a:t>
            </a:r>
            <a:r>
              <a:rPr lang="en-US" dirty="0" smtClean="0">
                <a:sym typeface="Wingdings"/>
              </a:rPr>
              <a:t>)</a:t>
            </a:r>
            <a:r>
              <a:rPr lang="en-US" baseline="-25000" dirty="0" smtClean="0">
                <a:sym typeface="Wingdings"/>
              </a:rPr>
              <a:t>2(aq)</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5792</TotalTime>
  <Words>1026</Words>
  <Application>Microsoft Macintosh PowerPoint</Application>
  <PresentationFormat>On-screen Show (4:3)</PresentationFormat>
  <Paragraphs>94</Paragraphs>
  <Slides>17</Slides>
  <Notes>0</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4</cp:revision>
  <dcterms:created xsi:type="dcterms:W3CDTF">2011-10-27T01:02:07Z</dcterms:created>
  <dcterms:modified xsi:type="dcterms:W3CDTF">2011-10-31T01:34:38Z</dcterms:modified>
</cp:coreProperties>
</file>